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4" r:id="rId2"/>
    <p:sldId id="281" r:id="rId3"/>
    <p:sldId id="270" r:id="rId4"/>
    <p:sldId id="271" r:id="rId5"/>
    <p:sldId id="258" r:id="rId6"/>
    <p:sldId id="272" r:id="rId7"/>
    <p:sldId id="262" r:id="rId8"/>
    <p:sldId id="273" r:id="rId9"/>
    <p:sldId id="274" r:id="rId10"/>
    <p:sldId id="260" r:id="rId11"/>
    <p:sldId id="276" r:id="rId12"/>
    <p:sldId id="256" r:id="rId13"/>
    <p:sldId id="275" r:id="rId14"/>
    <p:sldId id="277" r:id="rId15"/>
    <p:sldId id="278" r:id="rId16"/>
    <p:sldId id="279" r:id="rId17"/>
    <p:sldId id="280" r:id="rId18"/>
    <p:sldId id="267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D4941"/>
    <a:srgbClr val="A0433C"/>
    <a:srgbClr val="7A3124"/>
    <a:srgbClr val="F4D0AE"/>
    <a:srgbClr val="F2D5CD"/>
    <a:srgbClr val="ECCB97"/>
    <a:srgbClr val="3A0000"/>
    <a:srgbClr val="33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7" autoAdjust="0"/>
    <p:restoredTop sz="92009" autoAdjust="0"/>
  </p:normalViewPr>
  <p:slideViewPr>
    <p:cSldViewPr>
      <p:cViewPr varScale="1">
        <p:scale>
          <a:sx n="101" d="100"/>
          <a:sy n="101" d="100"/>
        </p:scale>
        <p:origin x="184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847BFD4-AE2B-4039-B29E-C16C6B1C35AF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16E8CB2-9E70-4817-AA7E-127B113204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cherspayteachers.com/Store/Students-Of-History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cs typeface="Arial" panose="020B0604020202020204" pitchFamily="34" charset="0"/>
                <a:sym typeface="Gill Sans" charset="0"/>
              </a:rPr>
              <a:t>© Students of History </a:t>
            </a:r>
            <a:r>
              <a:rPr lang="en-US" altLang="en-US" sz="1200" b="1" dirty="0">
                <a:solidFill>
                  <a:srgbClr val="C00000"/>
                </a:solidFill>
                <a:cs typeface="Arial" panose="020B0604020202020204" pitchFamily="34" charset="0"/>
                <a:sym typeface="Gill Sans" charset="0"/>
              </a:rPr>
              <a:t>- </a:t>
            </a:r>
            <a:r>
              <a:rPr lang="en-US" altLang="en-US" sz="1200" b="1" dirty="0">
                <a:solidFill>
                  <a:srgbClr val="C00000"/>
                </a:solidFill>
                <a:cs typeface="Arial" panose="020B0604020202020204" pitchFamily="34" charset="0"/>
                <a:sym typeface="Gill Sans" charset="0"/>
                <a:hlinkClick r:id="rId3"/>
              </a:rPr>
              <a:t>http://www.teacherspayteachers.com/Store/Students-Of-History</a:t>
            </a:r>
            <a:endParaRPr lang="en-US" altLang="en-US" sz="1200" b="1" dirty="0">
              <a:solidFill>
                <a:srgbClr val="C00000"/>
              </a:solidFill>
              <a:cs typeface="Arial" panose="020B0604020202020204" pitchFamily="34" charset="0"/>
              <a:sym typeface="Gill Sans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6E8CB2-9E70-4817-AA7E-127B113204F5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09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Answers: 1) Andrew Jackson 2) Hated it – wanted to remove its charter and felt it was a tool of the wealthy elite 3) Removed its charter 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72487E-6EBD-4677-A263-41198708085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837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4142C-CE20-4CFF-9D75-E43431FA3BF9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B5905-D114-4A37-A3D8-2BFDE5D0A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62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5A954-2622-432E-AE1C-95AC1A11AFEE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52DAF-17A3-4CB1-B35B-5A51DCCE81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26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A72EC-02BF-4A4D-AE37-0512C9B035F7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DA60-0273-41F6-83AD-4F8FE321C5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383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9EA-8D01-473D-BE4F-A8072F3DD8E8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C1124-5E64-4397-BEC5-8DCC5B87C4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09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55EE1-8171-4356-BCB1-425EFB32C852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71291-8EEA-412A-9132-7862DDB9F4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08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6885A-01FA-41C7-9670-A4B871DCE687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8659A-D38F-4AF4-B083-258E6BA280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40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DF803-43AF-4F8B-8EB2-49724229CE03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F3E5-BEE9-4EFB-B356-A346202A7E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503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A4B1B-2D6C-43C7-9D23-F2DD7FEDABA4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35D48-52E9-4C59-92F1-EE58BADB01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766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37B0A-7AF3-4A90-845F-DB2BB2BDB101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C60FC-A70B-4FA5-850B-AB8A6B38EC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446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6FD04-1D8F-4034-BA26-A1275D5ADBC8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DFE45-73E3-454F-AA1E-E22C70B5D0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93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6D893-34E7-415B-B72D-7C20D2B78576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4BA12-FEFB-4488-BCA4-16D9053450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140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07DAFA-C397-46D3-B6E2-224CFE33F293}" type="datetimeFigureOut">
              <a:rPr lang="en-US"/>
              <a:pPr>
                <a:defRPr/>
              </a:pPr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7837B96-C044-4EC7-839E-79BE24576A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docs.google.com/presentation/d/17VRqx9ODGk3DZwEbh41SZGauEYPI463gYJu0K0-QWdY/cop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aimODKd6T50" TargetMode="External"/><Relationship Id="rId5" Type="http://schemas.openxmlformats.org/officeDocument/2006/relationships/hyperlink" Target="https://docs.google.com/document/d/1M9rclZ66ecb11SVre7ZsGTOXVazskIoTYo8oQr8YDvo/copy" TargetMode="External"/><Relationship Id="rId4" Type="http://schemas.openxmlformats.org/officeDocument/2006/relationships/hyperlink" Target="https://s3.amazonaws.com/earlyamerica/01+-+Age+of+Jackson+Notes+Page.docx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37.png"/><Relationship Id="rId2" Type="http://schemas.microsoft.com/office/2007/relationships/media" Target="../media/media1.mp4"/><Relationship Id="rId1" Type="http://schemas.openxmlformats.org/officeDocument/2006/relationships/tags" Target="../tags/tag13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1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5" Type="http://schemas.openxmlformats.org/officeDocument/2006/relationships/video" Target="../media/media2.mp4"/><Relationship Id="rId10" Type="http://schemas.openxmlformats.org/officeDocument/2006/relationships/image" Target="../media/image14.png"/><Relationship Id="rId4" Type="http://schemas.microsoft.com/office/2007/relationships/media" Target="../media/media2.mp4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1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0.png"/><Relationship Id="rId5" Type="http://schemas.openxmlformats.org/officeDocument/2006/relationships/video" Target="../media/media2.mp4"/><Relationship Id="rId10" Type="http://schemas.openxmlformats.org/officeDocument/2006/relationships/image" Target="../media/image15.png"/><Relationship Id="rId4" Type="http://schemas.microsoft.com/office/2007/relationships/media" Target="../media/media2.mp4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E8B626-4F52-453E-8EB7-7E6FEB744D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59" r="34465"/>
          <a:stretch/>
        </p:blipFill>
        <p:spPr>
          <a:xfrm>
            <a:off x="136831" y="1732617"/>
            <a:ext cx="2559690" cy="33927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ACBE3BE8-B2C5-494F-8F4B-E2918D78F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84" y="108428"/>
            <a:ext cx="4876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3">
              <a:spcBef>
                <a:spcPct val="0"/>
              </a:spcBef>
              <a:buNone/>
              <a:defRPr/>
            </a:pPr>
            <a:r>
              <a:rPr lang="en-US" altLang="en-US" sz="54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  <a:sym typeface="Gill Sans" charset="0"/>
              </a:rPr>
              <a:t>Thank you!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B97AF49-1923-46C7-85B9-18A7319A8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334" y="94642"/>
            <a:ext cx="556678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3">
              <a:spcBef>
                <a:spcPct val="0"/>
              </a:spcBef>
              <a:buNone/>
              <a:defRPr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Thank you so much for purchasing this product for your classroom! I very much appreciate your support and business. Please, however, do not post this resource to any public webpage, blog, Weebly page or Youtube. This is a violation of our Terms of Use. It can always be shared on Google Classroom or other locked learning management system.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C59428-F045-4E1D-B52A-5FABBEDD99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" t="1663" r="67757" b="665"/>
          <a:stretch/>
        </p:blipFill>
        <p:spPr>
          <a:xfrm>
            <a:off x="824492" y="940644"/>
            <a:ext cx="2582742" cy="33436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FB1E3B-C32E-410A-A0B4-C9CE39833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76" t="1746" r="1048" b="6044"/>
          <a:stretch/>
        </p:blipFill>
        <p:spPr>
          <a:xfrm rot="221901">
            <a:off x="1134090" y="3394057"/>
            <a:ext cx="2605797" cy="31848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885929-D89A-494E-BC02-38D858FA310F}"/>
              </a:ext>
            </a:extLst>
          </p:cNvPr>
          <p:cNvSpPr txBox="1"/>
          <p:nvPr/>
        </p:nvSpPr>
        <p:spPr>
          <a:xfrm>
            <a:off x="3962400" y="1564319"/>
            <a:ext cx="47285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53" eaLnBrk="1" hangingPunct="1">
              <a:spcBef>
                <a:spcPts val="0"/>
              </a:spcBef>
              <a:buClr>
                <a:srgbClr val="C0504D"/>
              </a:buClr>
              <a:defRPr/>
            </a:pP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nard MT Condensed" panose="02050806060905020404" pitchFamily="18" charset="0"/>
                <a:sym typeface="Gill Sans" charset="0"/>
              </a:rPr>
              <a:t>Guided Outline Notes &amp; Foldable:</a:t>
            </a:r>
          </a:p>
          <a:p>
            <a:pPr lvl="0" defTabSz="914353" eaLnBrk="1" hangingPunct="1">
              <a:spcBef>
                <a:spcPts val="0"/>
              </a:spcBef>
              <a:buClr>
                <a:srgbClr val="C0504D"/>
              </a:buClr>
            </a:pPr>
            <a:r>
              <a:rPr lang="en-US" b="1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https://s3.amazonaws.com/earlyamerica/01+-+Age+of+Jackson+Notes+Page.docx</a:t>
            </a:r>
            <a:endParaRPr lang="en-US" b="1" dirty="0">
              <a:solidFill>
                <a:srgbClr val="0000FF"/>
              </a:solidFill>
            </a:endParaRPr>
          </a:p>
          <a:p>
            <a:pPr lvl="0" defTabSz="914353" eaLnBrk="1" hangingPunct="1">
              <a:spcBef>
                <a:spcPts val="0"/>
              </a:spcBef>
              <a:buClr>
                <a:srgbClr val="C0504D"/>
              </a:buClr>
            </a:pP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3" eaLnBrk="1" hangingPunct="1">
              <a:spcBef>
                <a:spcPts val="0"/>
              </a:spcBef>
              <a:buClr>
                <a:srgbClr val="C0504D"/>
              </a:buClr>
            </a:pP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nard MT Condensed" panose="02050806060905020404" pitchFamily="18" charset="0"/>
              </a:rPr>
              <a:t>Google Doc Guides Notes: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srgbClr val="FFFF00"/>
              </a:solidFill>
              <a:latin typeface="Bernard MT Condensed" panose="02050806060905020404" pitchFamily="18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 defTabSz="914353" eaLnBrk="1" hangingPunct="1">
              <a:spcBef>
                <a:spcPts val="0"/>
              </a:spcBef>
              <a:buClr>
                <a:srgbClr val="C0504D"/>
              </a:buClr>
            </a:pPr>
            <a:r>
              <a:rPr lang="en-US" b="1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https://docs.google.com/document/d/1M9rclZ66ecb11SVre7ZsGTOXVazskIoTYo8oQr8YDvo/copy</a:t>
            </a:r>
            <a:endParaRPr lang="en-US" b="1" dirty="0">
              <a:solidFill>
                <a:srgbClr val="0000FF"/>
              </a:solidFill>
            </a:endParaRPr>
          </a:p>
          <a:p>
            <a:pPr lvl="0" defTabSz="914353" eaLnBrk="1" hangingPunct="1">
              <a:spcBef>
                <a:spcPts val="0"/>
              </a:spcBef>
              <a:buClr>
                <a:srgbClr val="C0504D"/>
              </a:buClr>
            </a:pP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3" eaLnBrk="1" hangingPunct="1">
              <a:spcBef>
                <a:spcPts val="0"/>
              </a:spcBef>
              <a:buClr>
                <a:srgbClr val="C0504D"/>
              </a:buClr>
              <a:defRPr/>
            </a:pP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nard MT Condensed" panose="02050806060905020404" pitchFamily="18" charset="0"/>
              </a:rPr>
              <a:t>Flipped Classroom Video: </a:t>
            </a:r>
          </a:p>
          <a:p>
            <a:pPr defTabSz="1300460" eaLnBrk="1" hangingPunct="1">
              <a:spcBef>
                <a:spcPts val="0"/>
              </a:spcBef>
            </a:pPr>
            <a:r>
              <a:rPr lang="en-US" b="1" dirty="0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https://youtu.be/aimODKd6T50</a:t>
            </a:r>
            <a:endParaRPr lang="en-US" b="1" dirty="0">
              <a:solidFill>
                <a:srgbClr val="0000FF"/>
              </a:solidFill>
            </a:endParaRPr>
          </a:p>
          <a:p>
            <a:pPr defTabSz="1300460" eaLnBrk="1" hangingPunct="1">
              <a:spcBef>
                <a:spcPts val="0"/>
              </a:spcBef>
            </a:pP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3" eaLnBrk="1" hangingPunct="1">
              <a:spcBef>
                <a:spcPts val="0"/>
              </a:spcBef>
              <a:buClr>
                <a:srgbClr val="C0504D"/>
              </a:buClr>
              <a:defRPr/>
            </a:pP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ernard MT Condensed" panose="02050806060905020404" pitchFamily="18" charset="0"/>
              </a:rPr>
              <a:t>Google Slides Presentation: </a:t>
            </a:r>
          </a:p>
          <a:p>
            <a:pPr defTabSz="1300460" eaLnBrk="1" hangingPunct="1">
              <a:spcBef>
                <a:spcPts val="0"/>
              </a:spcBef>
            </a:pPr>
            <a:r>
              <a:rPr lang="en-US" sz="1600" b="1" dirty="0">
                <a:solidFill>
                  <a:prstClr val="black"/>
                </a:solidFill>
                <a:hlinkClick r:id="rId7"/>
              </a:rPr>
              <a:t>https://docs.google.com/presentation/d/17VRqx9ODGk3DZwEbh41SZGauEYPI463gYJu0K0-QWdY/copy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8"/>
    </mc:Choice>
    <mc:Fallback xmlns="">
      <p:transition spd="slow" advTm="1772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:\American\04_Early_1800s\1824_ele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0"/>
          <a:stretch>
            <a:fillRect/>
          </a:stretch>
        </p:blipFill>
        <p:spPr bwMode="auto">
          <a:xfrm>
            <a:off x="0" y="1219200"/>
            <a:ext cx="4572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P:\American\04_Early_1800s\1828_elec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/>
          <a:stretch>
            <a:fillRect/>
          </a:stretch>
        </p:blipFill>
        <p:spPr bwMode="auto">
          <a:xfrm>
            <a:off x="4724400" y="1219200"/>
            <a:ext cx="4419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0"/>
            <a:ext cx="7086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mpact" pitchFamily="34" charset="0"/>
                <a:cs typeface="Arial" charset="0"/>
              </a:rPr>
              <a:t>Result: 3 times as many people vote &amp; Andrew Jackson wins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69"/>
    </mc:Choice>
    <mc:Fallback xmlns="">
      <p:transition spd="slow" advTm="72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upload.wikimedia.org/wikipedia/commons/thumb/5/54/James_Tooley%2C_Jr._-_Portrait_of_Andrew_Jackson_%281840%29_-_Google_Art_Project.jpg/446px-James_Tooley%2C_Jr._-_Portrait_of_Andrew_Jackson_%281840%29_-_Google_Art_Proj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533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>
                  <a:solidFill>
                    <a:sysClr val="windowText" lastClr="000000"/>
                  </a:solidFill>
                </a:ln>
                <a:solidFill>
                  <a:srgbClr val="F4D0AE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Impact" pitchFamily="34" charset="0"/>
                <a:cs typeface="Arial" charset="0"/>
              </a:rPr>
              <a:t>President Jackson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371600"/>
            <a:ext cx="48006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Becomes 7</a:t>
            </a:r>
            <a:r>
              <a:rPr lang="en-US" altLang="en-US" sz="40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th</a:t>
            </a: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President</a:t>
            </a:r>
          </a:p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Strengthens the power of the presidency</a:t>
            </a:r>
          </a:p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Takes on many opponents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32"/>
    </mc:Choice>
    <mc:Fallback xmlns="">
      <p:transition spd="slow" advTm="112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http://www.whitehousemuseum.org/images/white-house-south-face-1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3362" r="3999" b="9244"/>
          <a:stretch>
            <a:fillRect/>
          </a:stretch>
        </p:blipFill>
        <p:spPr bwMode="auto">
          <a:xfrm>
            <a:off x="0" y="0"/>
            <a:ext cx="9231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4500" y="1905000"/>
            <a:ext cx="36195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 flipH="1">
            <a:off x="313346" y="1676400"/>
            <a:ext cx="230020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1448"/>
          <a:stretch>
            <a:fillRect/>
          </a:stretch>
        </p:blipFill>
        <p:spPr bwMode="auto">
          <a:xfrm>
            <a:off x="1524000" y="2354479"/>
            <a:ext cx="3962400" cy="4503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28600" y="2913063"/>
            <a:ext cx="3124200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4"/>
    </mc:Choice>
    <mc:Fallback xmlns="">
      <p:transition spd="slow" advTm="9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2/27/78yo_Andrew_Jackson.jpg">
            <a:extLst>
              <a:ext uri="{FF2B5EF4-FFF2-40B4-BE49-F238E27FC236}">
                <a16:creationId xmlns:a16="http://schemas.microsoft.com/office/drawing/2014/main" id="{96DB13B8-16C4-4B8B-88FD-968B0294D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1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304800"/>
            <a:ext cx="533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itchFamily="34" charset="0"/>
                <a:cs typeface="Arial" charset="0"/>
              </a:rPr>
              <a:t>Vs. Bureaucracy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343400" y="1447800"/>
            <a:ext cx="480060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Distrusts DC bureaucrats</a:t>
            </a:r>
          </a:p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Fires hundreds and replaces with his supporters</a:t>
            </a:r>
          </a:p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Rewards his campaign supporters with jobs – </a:t>
            </a:r>
            <a:r>
              <a:rPr lang="en-US" altLang="en-US" sz="3600" u="sng" dirty="0">
                <a:solidFill>
                  <a:schemeClr val="bg1"/>
                </a:solidFill>
                <a:latin typeface="Bernard MT Condensed" panose="02050806060905020404" pitchFamily="18" charset="0"/>
              </a:rPr>
              <a:t>The Spoils System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98"/>
    </mc:Choice>
    <mc:Fallback xmlns="">
      <p:transition spd="slow" advTm="96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25.media.tumblr.com/ddc7269b2352b31f3040802f57c21c16/tumblr_mj2p7abrS61rls6a0o1_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04800"/>
            <a:ext cx="6096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itchFamily="34" charset="0"/>
                <a:cs typeface="Arial" charset="0"/>
              </a:rPr>
              <a:t>Vs. Native Americans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7200" y="1524000"/>
            <a:ext cx="464820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Passes the Indian Removal Act</a:t>
            </a:r>
          </a:p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“5 Civilized Tribes” forced west to reservations</a:t>
            </a:r>
          </a:p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The </a:t>
            </a:r>
            <a:r>
              <a:rPr lang="en-US" altLang="en-US" sz="3600" u="sng" dirty="0">
                <a:solidFill>
                  <a:schemeClr val="bg1"/>
                </a:solidFill>
                <a:latin typeface="Bernard MT Condensed" panose="02050806060905020404" pitchFamily="18" charset="0"/>
              </a:rPr>
              <a:t>Trail of Tears </a:t>
            </a:r>
            <a:r>
              <a:rPr lang="en-US" altLang="en-US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was their route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77"/>
    </mc:Choice>
    <mc:Fallback xmlns="">
      <p:transition spd="slow" advTm="208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8/8a/Andrew_Jackson_Portrait.jpg/675px-Andrew_Jackson_Portrait.jpg">
            <a:extLst>
              <a:ext uri="{FF2B5EF4-FFF2-40B4-BE49-F238E27FC236}">
                <a16:creationId xmlns:a16="http://schemas.microsoft.com/office/drawing/2014/main" id="{F300DE9E-32F9-4C40-9D64-37A231E0D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26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304800"/>
            <a:ext cx="61722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itchFamily="34" charset="0"/>
                <a:cs typeface="Arial" charset="0"/>
              </a:rPr>
              <a:t>Vs. The National Bank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724400" y="1371600"/>
            <a:ext cx="4343400" cy="51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Thinks bank is the tool of the wealthy</a:t>
            </a:r>
          </a:p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Vetoes its charter in 1832</a:t>
            </a:r>
          </a:p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Places Federal money in state banks</a:t>
            </a:r>
          </a:p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Causes Panic of 1837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31"/>
    </mc:Choice>
    <mc:Fallback xmlns="">
      <p:transition spd="slow" advTm="136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3/3d/Andrew_Jackson-1844-2.jpg/800px-Andrew_Jackson-1844-2.jpg">
            <a:extLst>
              <a:ext uri="{FF2B5EF4-FFF2-40B4-BE49-F238E27FC236}">
                <a16:creationId xmlns:a16="http://schemas.microsoft.com/office/drawing/2014/main" id="{73A047E8-9CDD-4C73-9365-2151C7876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087" y="0"/>
            <a:ext cx="5094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66700" y="197787"/>
            <a:ext cx="60960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0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 pitchFamily="34" charset="0"/>
                <a:cs typeface="Arial" charset="0"/>
              </a:rPr>
              <a:t>Vs. Nullification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04800" y="1295400"/>
            <a:ext cx="4648200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South Carolina does not like the Federal Tariff of 1832</a:t>
            </a:r>
          </a:p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South Carolina claims it can </a:t>
            </a:r>
            <a:r>
              <a:rPr lang="en-US" altLang="en-US" sz="3600" u="sng" dirty="0">
                <a:solidFill>
                  <a:schemeClr val="bg1"/>
                </a:solidFill>
                <a:latin typeface="Bernard MT Condensed" panose="02050806060905020404" pitchFamily="18" charset="0"/>
              </a:rPr>
              <a:t>nullify</a:t>
            </a:r>
            <a:r>
              <a:rPr lang="en-US" altLang="en-US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the tariff</a:t>
            </a:r>
          </a:p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3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Jackson threatens to send military to collect the tariff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91"/>
    </mc:Choice>
    <mc:Fallback xmlns="">
      <p:transition spd="slow" advTm="196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1 - Andrew Jackson Magical Portrait">
            <a:hlinkClick r:id="" action="ppaction://media"/>
            <a:extLst>
              <a:ext uri="{FF2B5EF4-FFF2-40B4-BE49-F238E27FC236}">
                <a16:creationId xmlns:a16="http://schemas.microsoft.com/office/drawing/2014/main" id="{9B64D6E9-2B21-4C15-B723-9E9B2B7A5AB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1033895"/>
            <a:ext cx="4495801" cy="5721929"/>
          </a:xfrm>
          <a:prstGeom prst="rect">
            <a:avLst/>
          </a:prstGeom>
        </p:spPr>
      </p:pic>
      <p:sp>
        <p:nvSpPr>
          <p:cNvPr id="2" name="Down Ribbon 1"/>
          <p:cNvSpPr/>
          <p:nvPr/>
        </p:nvSpPr>
        <p:spPr>
          <a:xfrm>
            <a:off x="609600" y="152400"/>
            <a:ext cx="8001000" cy="1066800"/>
          </a:xfrm>
          <a:prstGeom prst="ribbon">
            <a:avLst>
              <a:gd name="adj1" fmla="val 14536"/>
              <a:gd name="adj2" fmla="val 75000"/>
            </a:avLst>
          </a:prstGeom>
          <a:blipFill>
            <a:blip r:embed="rId6" cstate="print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0"/>
          <a:stretch>
            <a:fillRect/>
          </a:stretch>
        </p:blipFill>
        <p:spPr bwMode="auto">
          <a:xfrm>
            <a:off x="1520825" y="228600"/>
            <a:ext cx="6102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1524000"/>
            <a:ext cx="4419600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3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Creation of the modern Democratic Party</a:t>
            </a:r>
          </a:p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3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Protection of popular democracy</a:t>
            </a:r>
          </a:p>
          <a:p>
            <a:pPr eaLnBrk="1" hangingPunct="1">
              <a:spcBef>
                <a:spcPct val="0"/>
              </a:spcBef>
              <a:spcAft>
                <a:spcPts val="3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3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Expanded use of the presidential veto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18"/>
    </mc:Choice>
    <mc:Fallback xmlns="">
      <p:transition spd="slow" advTm="139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3"/>
        <p14:playEvt time="67005" objId="3"/>
        <p14:playEvt time="133985" objId="3"/>
        <p14:stopEvt time="139518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http://www.onthisdeity.com/wp-content/uploads/2011/05/map-indian-removal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9" b="4204"/>
          <a:stretch>
            <a:fillRect/>
          </a:stretch>
        </p:blipFill>
        <p:spPr bwMode="auto">
          <a:xfrm>
            <a:off x="0" y="685800"/>
            <a:ext cx="6705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4191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Impact" pitchFamily="34" charset="0"/>
                <a:ea typeface="+mn-ea"/>
                <a:cs typeface="Arial" panose="020B0604020202020204" pitchFamily="34" charset="0"/>
              </a:rPr>
              <a:t>Exit Ticket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5600" y="676156"/>
            <a:ext cx="2438400" cy="57246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In what year was the Indian Removal Act passed?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What Indian tribes were removed?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What current US state were they moved to?</a:t>
            </a:r>
          </a:p>
        </p:txBody>
      </p:sp>
    </p:spTree>
    <p:extLst>
      <p:ext uri="{BB962C8B-B14F-4D97-AF65-F5344CB8AC3E}">
        <p14:creationId xmlns:p14="http://schemas.microsoft.com/office/powerpoint/2010/main" val="1312129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7000" r="38750" b="19000"/>
          <a:stretch>
            <a:fillRect/>
          </a:stretch>
        </p:blipFill>
        <p:spPr bwMode="auto">
          <a:xfrm>
            <a:off x="304800" y="174625"/>
            <a:ext cx="6629400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00800" y="205026"/>
            <a:ext cx="25908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Warm 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4876800"/>
            <a:ext cx="26670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What president is pictured &amp; what bill is it?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1800" y="4911804"/>
            <a:ext cx="27432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2. How did he feel about a National Bank of the US?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400" y="4876800"/>
            <a:ext cx="3048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3. What did he do to the National Bank? </a:t>
            </a:r>
          </a:p>
        </p:txBody>
      </p:sp>
    </p:spTree>
    <p:extLst>
      <p:ext uri="{BB962C8B-B14F-4D97-AF65-F5344CB8AC3E}">
        <p14:creationId xmlns:p14="http://schemas.microsoft.com/office/powerpoint/2010/main" val="2795354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D194BA-A946-48DA-9FD1-085B0CA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85" t="1107" r="22784" b="23604"/>
          <a:stretch/>
        </p:blipFill>
        <p:spPr>
          <a:xfrm>
            <a:off x="1143000" y="106364"/>
            <a:ext cx="6858000" cy="963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62EDF8-13BA-4507-831B-01F953B88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712"/>
            <a:ext cx="9144000" cy="1926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82BFBA-1F33-446C-A6DB-D08CCB33FE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66" b="25555"/>
          <a:stretch/>
        </p:blipFill>
        <p:spPr>
          <a:xfrm>
            <a:off x="1746871" y="2514600"/>
            <a:ext cx="5650257" cy="4648200"/>
          </a:xfrm>
          <a:prstGeom prst="rect">
            <a:avLst/>
          </a:prstGeom>
        </p:spPr>
      </p:pic>
      <p:pic>
        <p:nvPicPr>
          <p:cNvPr id="1026" name="Picture 2" descr="https://upload.wikimedia.org/wikipedia/commons/6/64/Andrew_Jackson.jpg">
            <a:extLst>
              <a:ext uri="{FF2B5EF4-FFF2-40B4-BE49-F238E27FC236}">
                <a16:creationId xmlns:a16="http://schemas.microsoft.com/office/drawing/2014/main" id="{BB8D4FD4-F575-47A9-9815-57AD88E62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5" b="90000" l="9065" r="89802">
                        <a14:foregroundMark x1="15581" y1="11282" x2="15581" y2="19231"/>
                        <a14:foregroundMark x1="15581" y1="19231" x2="25779" y2="16410"/>
                        <a14:foregroundMark x1="25779" y1="16410" x2="30878" y2="8974"/>
                        <a14:foregroundMark x1="30878" y1="8974" x2="40793" y2="9744"/>
                        <a14:foregroundMark x1="40793" y1="9744" x2="49575" y2="7692"/>
                        <a14:foregroundMark x1="49575" y1="7692" x2="58640" y2="10256"/>
                        <a14:foregroundMark x1="58640" y1="10256" x2="73371" y2="33590"/>
                        <a14:foregroundMark x1="73371" y1="33590" x2="74504" y2="33846"/>
                        <a14:foregroundMark x1="17847" y1="20513" x2="11331" y2="27436"/>
                        <a14:foregroundMark x1="11331" y1="27436" x2="9348" y2="43846"/>
                        <a14:foregroundMark x1="9348" y1="43846" x2="11331" y2="46667"/>
                        <a14:foregroundMark x1="71955" y1="33590" x2="74221" y2="35897"/>
                        <a14:foregroundMark x1="67422" y1="37179" x2="68839" y2="43846"/>
                        <a14:foregroundMark x1="37394" y1="8718" x2="28612" y2="7949"/>
                        <a14:foregroundMark x1="28612" y1="7949" x2="25779" y2="9744"/>
                        <a14:foregroundMark x1="13598" y1="10000" x2="14731" y2="14103"/>
                        <a14:foregroundMark x1="50992" y1="4615" x2="54108" y2="6154"/>
                        <a14:foregroundMark x1="44193" y1="5128" x2="46742" y2="7436"/>
                        <a14:foregroundMark x1="36544" y1="5641" x2="29745" y2="8462"/>
                        <a14:foregroundMark x1="70822" y1="36923" x2="66572" y2="5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315472" y="1143000"/>
            <a:ext cx="4513054" cy="498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1E0E4F-3ABF-4866-B9BE-8FEA8441A7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2" y="5562600"/>
            <a:ext cx="1130278" cy="1130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89"/>
    </mc:Choice>
    <mc:Fallback xmlns="">
      <p:transition spd="slow" advTm="2528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newsdesk.si.edu/sites/default/files/photos/Andrew-Jackson-by-Pea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r="11159"/>
          <a:stretch>
            <a:fillRect/>
          </a:stretch>
        </p:blipFill>
        <p:spPr bwMode="auto">
          <a:xfrm>
            <a:off x="0" y="0"/>
            <a:ext cx="434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3400" y="152400"/>
            <a:ext cx="4800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>
                  <a:solidFill>
                    <a:sysClr val="windowText" lastClr="000000"/>
                  </a:solidFill>
                </a:ln>
                <a:solidFill>
                  <a:srgbClr val="ECCB97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Impact" pitchFamily="34" charset="0"/>
                <a:cs typeface="Arial" charset="0"/>
              </a:rPr>
              <a:t>Andrew Jackson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48200" y="1371600"/>
            <a:ext cx="4267200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800"/>
              </a:spcAft>
              <a:buFont typeface="Calibri" panose="020F0502020204030204" pitchFamily="34" charset="0"/>
              <a:buAutoNum type="alphaLcPeriod"/>
            </a:pPr>
            <a:r>
              <a:rPr lang="en-US" altLang="en-US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Nicknamed “Old Hickory” for his toughness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 typeface="Calibri" panose="020F0502020204030204" pitchFamily="34" charset="0"/>
              <a:buAutoNum type="alphaLcPeriod"/>
            </a:pPr>
            <a:r>
              <a:rPr lang="en-US" altLang="en-US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Major General during the War of 1812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 typeface="Calibri" panose="020F0502020204030204" pitchFamily="34" charset="0"/>
              <a:buAutoNum type="alphaLcPeriod"/>
            </a:pPr>
            <a:r>
              <a:rPr lang="en-US" altLang="en-US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Wins major victories in the Battle of Horseshoe Bend &amp; The Battle of New Orleans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 typeface="Calibri" panose="020F0502020204030204" pitchFamily="34" charset="0"/>
              <a:buAutoNum type="alphaLcPeriod"/>
            </a:pPr>
            <a:r>
              <a:rPr lang="en-US" altLang="en-US" sz="28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Leads campaign against Seminole &amp; Creek Indians</a:t>
            </a:r>
          </a:p>
        </p:txBody>
      </p:sp>
      <p:pic>
        <p:nvPicPr>
          <p:cNvPr id="6149" name="Picture 4" descr="http://upload.wikimedia.org/wikipedia/commons/thumb/c/c1/Andrew_Jackson_Signature-.svg/500px-Andrew_Jackson_Signature-.svg.pn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6024">
            <a:off x="42738" y="5611555"/>
            <a:ext cx="4257923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81"/>
    </mc:Choice>
    <mc:Fallback xmlns="">
      <p:transition spd="slow" advTm="116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01 - Andrew Jackson Magical Portrait">
            <a:hlinkClick r:id="" action="ppaction://media"/>
            <a:extLst>
              <a:ext uri="{FF2B5EF4-FFF2-40B4-BE49-F238E27FC236}">
                <a16:creationId xmlns:a16="http://schemas.microsoft.com/office/drawing/2014/main" id="{5AD1C6BC-B461-410D-8937-37A53651E3B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199" y="1432640"/>
            <a:ext cx="4114799" cy="5237017"/>
          </a:xfrm>
          <a:prstGeom prst="rect">
            <a:avLst/>
          </a:prstGeom>
        </p:spPr>
      </p:pic>
      <p:pic>
        <p:nvPicPr>
          <p:cNvPr id="10" name="01 - John Quincy Adams Magic Portrait">
            <a:hlinkClick r:id="" action="ppaction://media"/>
            <a:extLst>
              <a:ext uri="{FF2B5EF4-FFF2-40B4-BE49-F238E27FC236}">
                <a16:creationId xmlns:a16="http://schemas.microsoft.com/office/drawing/2014/main" id="{62E6CAAE-9DBA-417E-8693-269A6BA26615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9200" y="1408130"/>
            <a:ext cx="3990976" cy="5310169"/>
          </a:xfrm>
          <a:prstGeom prst="rect">
            <a:avLst/>
          </a:prstGeom>
        </p:spPr>
      </p:pic>
      <p:sp>
        <p:nvSpPr>
          <p:cNvPr id="5" name="Curved Up Ribbon 4"/>
          <p:cNvSpPr/>
          <p:nvPr/>
        </p:nvSpPr>
        <p:spPr>
          <a:xfrm>
            <a:off x="0" y="152400"/>
            <a:ext cx="9144000" cy="1600200"/>
          </a:xfrm>
          <a:prstGeom prst="ellipseRibbon2">
            <a:avLst>
              <a:gd name="adj1" fmla="val 23322"/>
              <a:gd name="adj2" fmla="val 100000"/>
              <a:gd name="adj3" fmla="val 12500"/>
            </a:avLst>
          </a:prstGeom>
          <a:blipFill>
            <a:blip r:embed="rId9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199" y="5871461"/>
            <a:ext cx="4114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Impact" pitchFamily="34" charset="0"/>
                <a:cs typeface="+mn-cs"/>
              </a:rPr>
              <a:t>Andrew Jackson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5992549"/>
            <a:ext cx="4114800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spc="-40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Impact" pitchFamily="34" charset="0"/>
                <a:cs typeface="+mn-cs"/>
              </a:rPr>
              <a:t>John Quincy Adams</a:t>
            </a:r>
          </a:p>
        </p:txBody>
      </p:sp>
      <p:pic>
        <p:nvPicPr>
          <p:cNvPr id="717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"/>
            <a:ext cx="6413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8" t="34375" r="24603"/>
          <a:stretch>
            <a:fillRect/>
          </a:stretch>
        </p:blipFill>
        <p:spPr bwMode="auto">
          <a:xfrm>
            <a:off x="3810000" y="3048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14"/>
    </mc:Choice>
    <mc:Fallback xmlns="">
      <p:transition spd="slow" advTm="29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7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9"/>
        <p14:playEvt time="12" objId="10"/>
        <p14:stopEvt time="29014" objId="9"/>
        <p14:stopEvt time="29014" objId="1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1.bp.blogspot.com/-VHBQEFjH3kI/Tp7sqoU42II/AAAAAAAAAFA/M84ZPMjRl6w/s1600/jq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533400"/>
            <a:ext cx="4826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4165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n>
                  <a:solidFill>
                    <a:sysClr val="windowText" lastClr="000000"/>
                  </a:solidFill>
                </a:ln>
                <a:solidFill>
                  <a:srgbClr val="F2D5CD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Impact" pitchFamily="34" charset="0"/>
                <a:cs typeface="Arial" charset="0"/>
              </a:rPr>
              <a:t>John Quincy Adams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1000" y="1983462"/>
            <a:ext cx="35052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800"/>
              </a:spcAft>
              <a:buFont typeface="Calibri" panose="020F0502020204030204" pitchFamily="34" charset="0"/>
              <a:buAutoNum type="alphaLcPeriod"/>
            </a:pPr>
            <a:r>
              <a:rPr lang="en-US" altLang="en-US" dirty="0">
                <a:solidFill>
                  <a:srgbClr val="002060"/>
                </a:solidFill>
                <a:latin typeface="Bernard MT Condensed" panose="02050806060905020404" pitchFamily="18" charset="0"/>
              </a:rPr>
              <a:t>Son of President John Adams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 typeface="Calibri" panose="020F0502020204030204" pitchFamily="34" charset="0"/>
              <a:buAutoNum type="alphaLcPeriod"/>
            </a:pPr>
            <a:r>
              <a:rPr lang="en-US" altLang="en-US" dirty="0">
                <a:solidFill>
                  <a:srgbClr val="002060"/>
                </a:solidFill>
                <a:latin typeface="Bernard MT Condensed" panose="02050806060905020404" pitchFamily="18" charset="0"/>
              </a:rPr>
              <a:t>Strong support in New England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 typeface="Calibri" panose="020F0502020204030204" pitchFamily="34" charset="0"/>
              <a:buAutoNum type="alphaLcPeriod"/>
            </a:pPr>
            <a:r>
              <a:rPr lang="en-US" altLang="en-US" dirty="0">
                <a:solidFill>
                  <a:srgbClr val="002060"/>
                </a:solidFill>
                <a:latin typeface="Bernard MT Condensed" panose="02050806060905020404" pitchFamily="18" charset="0"/>
              </a:rPr>
              <a:t>Favors internal improvements: National Road, Erie Canal</a:t>
            </a:r>
          </a:p>
        </p:txBody>
      </p:sp>
      <p:pic>
        <p:nvPicPr>
          <p:cNvPr id="8197" name="Picture 4" descr="http://upload.wikimedia.org/wikipedia/commons/thumb/b/b2/John_Quincy_Adams_Signature.svg/500px-John_Quincy_Adams_Signature.svg.pn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38" y="5486400"/>
            <a:ext cx="43608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56"/>
    </mc:Choice>
    <mc:Fallback xmlns="">
      <p:transition spd="slow" advTm="41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:\American\04_Early_1800s\1824_ele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0"/>
          <a:stretch>
            <a:fillRect/>
          </a:stretch>
        </p:blipFill>
        <p:spPr bwMode="auto">
          <a:xfrm>
            <a:off x="0" y="0"/>
            <a:ext cx="7620000" cy="696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rved Up Ribbon 2"/>
          <p:cNvSpPr/>
          <p:nvPr/>
        </p:nvSpPr>
        <p:spPr>
          <a:xfrm>
            <a:off x="304800" y="152400"/>
            <a:ext cx="8610600" cy="1676400"/>
          </a:xfrm>
          <a:prstGeom prst="ellipseRibbon2">
            <a:avLst>
              <a:gd name="adj1" fmla="val 23322"/>
              <a:gd name="adj2" fmla="val 100000"/>
              <a:gd name="adj3" fmla="val 12500"/>
            </a:avLst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05400" y="1828800"/>
            <a:ext cx="4267200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50" indent="-742950" eaLnBrk="1" hangingPunct="1">
              <a:spcAft>
                <a:spcPts val="2400"/>
              </a:spcAft>
              <a:buFont typeface="+mj-lt"/>
              <a:buAutoNum type="alphaLcPeriod"/>
              <a:defRPr/>
            </a:pPr>
            <a:r>
              <a:rPr lang="en-US" sz="28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Bernard MT Condensed" pitchFamily="18" charset="0"/>
                <a:cs typeface="Arial" charset="0"/>
              </a:rPr>
              <a:t>Federalist Party Dissolved</a:t>
            </a:r>
          </a:p>
          <a:p>
            <a:pPr marL="742950" indent="-742950" eaLnBrk="1" hangingPunct="1">
              <a:spcAft>
                <a:spcPts val="2400"/>
              </a:spcAft>
              <a:buFont typeface="+mj-lt"/>
              <a:buAutoNum type="alphaLcPeriod"/>
              <a:defRPr/>
            </a:pPr>
            <a:r>
              <a:rPr lang="en-US" sz="28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Bernard MT Condensed" pitchFamily="18" charset="0"/>
                <a:cs typeface="Arial" charset="0"/>
              </a:rPr>
              <a:t>4 Democratic-Republicans run &amp; No one receives majority</a:t>
            </a:r>
          </a:p>
          <a:p>
            <a:pPr marL="742950" indent="-742950" eaLnBrk="1" hangingPunct="1">
              <a:spcAft>
                <a:spcPts val="2400"/>
              </a:spcAft>
              <a:buFont typeface="+mj-lt"/>
              <a:buAutoNum type="alphaLcPeriod"/>
              <a:defRPr/>
            </a:pPr>
            <a:r>
              <a:rPr lang="en-US" sz="28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Bernard MT Condensed" pitchFamily="18" charset="0"/>
                <a:cs typeface="Arial" charset="0"/>
              </a:rPr>
              <a:t>Goes to the House of Representatives</a:t>
            </a:r>
          </a:p>
          <a:p>
            <a:pPr marL="742950" indent="-742950" eaLnBrk="1" hangingPunct="1">
              <a:spcAft>
                <a:spcPts val="2400"/>
              </a:spcAft>
              <a:buFont typeface="+mj-lt"/>
              <a:buAutoNum type="alphaLcPeriod"/>
              <a:defRPr/>
            </a:pPr>
            <a:r>
              <a:rPr lang="en-US" sz="28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Bernard MT Condensed" pitchFamily="18" charset="0"/>
                <a:cs typeface="Arial" charset="0"/>
              </a:rPr>
              <a:t>Adams is named the next President</a:t>
            </a:r>
          </a:p>
        </p:txBody>
      </p:sp>
      <p:pic>
        <p:nvPicPr>
          <p:cNvPr id="922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"/>
            <a:ext cx="6413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37"/>
    </mc:Choice>
    <mc:Fallback xmlns="">
      <p:transition spd="slow" advTm="144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4167 0.137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0" y="6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commons/thumb/d/d8/Andrew_Jackson_Daguerrotype-crop.jpg/613px-Andrew_Jackson_Daguerrotype-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/>
          <a:stretch>
            <a:fillRect/>
          </a:stretch>
        </p:blipFill>
        <p:spPr bwMode="auto">
          <a:xfrm>
            <a:off x="3962400" y="0"/>
            <a:ext cx="518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39624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Impact" pitchFamily="34" charset="0"/>
                <a:cs typeface="Arial" charset="0"/>
              </a:rPr>
              <a:t>Results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1168063"/>
            <a:ext cx="350520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800"/>
              </a:spcAft>
              <a:buFont typeface="Calibri" panose="020F0502020204030204" pitchFamily="34" charset="0"/>
              <a:buAutoNum type="alphaLcPeriod"/>
            </a:pPr>
            <a:r>
              <a:rPr lang="en-US" altLang="en-US" dirty="0">
                <a:solidFill>
                  <a:srgbClr val="002060"/>
                </a:solidFill>
                <a:latin typeface="Bernard MT Condensed" panose="02050806060905020404" pitchFamily="18" charset="0"/>
              </a:rPr>
              <a:t>Calls Adams victory a “corrupt bargain”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 typeface="Calibri" panose="020F0502020204030204" pitchFamily="34" charset="0"/>
              <a:buAutoNum type="alphaLcPeriod"/>
            </a:pPr>
            <a:r>
              <a:rPr lang="en-US" altLang="en-US" dirty="0">
                <a:solidFill>
                  <a:srgbClr val="002060"/>
                </a:solidFill>
                <a:latin typeface="Bernard MT Condensed" panose="02050806060905020404" pitchFamily="18" charset="0"/>
              </a:rPr>
              <a:t>Seen as a “man of the people”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 typeface="Calibri" panose="020F0502020204030204" pitchFamily="34" charset="0"/>
              <a:buAutoNum type="alphaLcPeriod"/>
            </a:pPr>
            <a:r>
              <a:rPr lang="en-US" altLang="en-US" dirty="0">
                <a:solidFill>
                  <a:srgbClr val="002060"/>
                </a:solidFill>
                <a:latin typeface="Bernard MT Condensed" panose="02050806060905020404" pitchFamily="18" charset="0"/>
              </a:rPr>
              <a:t>Supports removing property qualifications for voting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67"/>
    </mc:Choice>
    <mc:Fallback xmlns="">
      <p:transition spd="slow" advTm="37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 - Andrew Jackson Magical Portrait">
            <a:hlinkClick r:id="" action="ppaction://media"/>
            <a:extLst>
              <a:ext uri="{FF2B5EF4-FFF2-40B4-BE49-F238E27FC236}">
                <a16:creationId xmlns:a16="http://schemas.microsoft.com/office/drawing/2014/main" id="{A7D543E2-44FB-46E3-8250-CCA8BE743F7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199" y="1432640"/>
            <a:ext cx="4114799" cy="5237017"/>
          </a:xfrm>
          <a:prstGeom prst="rect">
            <a:avLst/>
          </a:prstGeom>
        </p:spPr>
      </p:pic>
      <p:pic>
        <p:nvPicPr>
          <p:cNvPr id="3" name="01 - John Quincy Adams Magic Portrait">
            <a:hlinkClick r:id="" action="ppaction://media"/>
            <a:extLst>
              <a:ext uri="{FF2B5EF4-FFF2-40B4-BE49-F238E27FC236}">
                <a16:creationId xmlns:a16="http://schemas.microsoft.com/office/drawing/2014/main" id="{7253F8EB-05EA-4413-A30C-060C053F333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9200" y="1408130"/>
            <a:ext cx="3990976" cy="5310169"/>
          </a:xfrm>
          <a:prstGeom prst="rect">
            <a:avLst/>
          </a:prstGeom>
        </p:spPr>
      </p:pic>
      <p:sp>
        <p:nvSpPr>
          <p:cNvPr id="5" name="Curved Up Ribbon 4"/>
          <p:cNvSpPr/>
          <p:nvPr/>
        </p:nvSpPr>
        <p:spPr>
          <a:xfrm>
            <a:off x="0" y="152400"/>
            <a:ext cx="9144000" cy="1676400"/>
          </a:xfrm>
          <a:prstGeom prst="ellipseRibbon2">
            <a:avLst>
              <a:gd name="adj1" fmla="val 23322"/>
              <a:gd name="adj2" fmla="val 100000"/>
              <a:gd name="adj3" fmla="val 12500"/>
            </a:avLst>
          </a:prstGeom>
          <a:blipFill>
            <a:blip r:embed="rId9" cstate="print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5783759"/>
            <a:ext cx="42672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Impact" pitchFamily="34" charset="0"/>
                <a:cs typeface="+mn-cs"/>
              </a:rPr>
              <a:t>Andrew Jackson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5876092"/>
            <a:ext cx="4114800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spc="-40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Impact" pitchFamily="34" charset="0"/>
                <a:cs typeface="+mn-cs"/>
              </a:rPr>
              <a:t>John Quincy Adams</a:t>
            </a:r>
          </a:p>
        </p:txBody>
      </p:sp>
      <p:pic>
        <p:nvPicPr>
          <p:cNvPr id="11271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8" t="34375" r="24603"/>
          <a:stretch>
            <a:fillRect/>
          </a:stretch>
        </p:blipFill>
        <p:spPr bwMode="auto">
          <a:xfrm>
            <a:off x="3810000" y="3048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9700"/>
            <a:ext cx="6413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79"/>
    </mc:Choice>
    <mc:Fallback xmlns="">
      <p:transition spd="slow" advTm="26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2"/>
        <p14:playEvt time="12" objId="3"/>
        <p14:stopEvt time="26079" objId="2"/>
        <p14:stopEvt time="26079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6.4|10.1|19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3.8|6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3.7|13.5|2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76.3|7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8.1|2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9.1|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|11.5|6.3|6.9|1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7|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4.2|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4.4|29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3796</TotalTime>
  <Words>529</Words>
  <Application>Microsoft Office PowerPoint</Application>
  <PresentationFormat>On-screen Show (4:3)</PresentationFormat>
  <Paragraphs>71</Paragraphs>
  <Slides>18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Bernard MT Condensed</vt:lpstr>
      <vt:lpstr>Calibri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Fairfax County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Students of History</dc:creator>
  <cp:lastModifiedBy>Luke Rosa</cp:lastModifiedBy>
  <cp:revision>139</cp:revision>
  <dcterms:created xsi:type="dcterms:W3CDTF">2011-11-02T14:20:07Z</dcterms:created>
  <dcterms:modified xsi:type="dcterms:W3CDTF">2021-01-06T16:29:44Z</dcterms:modified>
</cp:coreProperties>
</file>